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0" r:id="rId2"/>
    <p:sldId id="321" r:id="rId3"/>
    <p:sldId id="355" r:id="rId4"/>
    <p:sldId id="400" r:id="rId5"/>
    <p:sldId id="393" r:id="rId6"/>
    <p:sldId id="357" r:id="rId7"/>
    <p:sldId id="358" r:id="rId8"/>
    <p:sldId id="359" r:id="rId9"/>
    <p:sldId id="263" r:id="rId10"/>
    <p:sldId id="31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315" r:id="rId24"/>
    <p:sldId id="316" r:id="rId25"/>
    <p:sldId id="281" r:id="rId26"/>
    <p:sldId id="282" r:id="rId27"/>
    <p:sldId id="283" r:id="rId28"/>
    <p:sldId id="284" r:id="rId29"/>
    <p:sldId id="311" r:id="rId30"/>
    <p:sldId id="292" r:id="rId31"/>
    <p:sldId id="293" r:id="rId32"/>
    <p:sldId id="294" r:id="rId33"/>
    <p:sldId id="307" r:id="rId34"/>
    <p:sldId id="360" r:id="rId35"/>
    <p:sldId id="323" r:id="rId36"/>
    <p:sldId id="327" r:id="rId37"/>
    <p:sldId id="328" r:id="rId38"/>
    <p:sldId id="329" r:id="rId39"/>
    <p:sldId id="330" r:id="rId40"/>
    <p:sldId id="326" r:id="rId41"/>
    <p:sldId id="324" r:id="rId42"/>
    <p:sldId id="32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3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61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AAA6-4117-4992-859F-BAA0EB4FC72C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EC46-0A82-4490-B060-7233CBE1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E82C6A-12DA-4252-BFBB-8C01634F873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FE4CBB-16F7-C44C-BD1C-B9FB0BD24E8C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333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5169DB3-A705-DD43-9972-993B4C45001A}" type="slidenum">
              <a:rPr lang="en-US" sz="120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085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126669-CFC9-294D-9931-7F0686207AA9}" type="slidenum">
              <a:rPr lang="en-US" sz="120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793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5683BF-E9FE-2A49-B881-1650B8905730}" type="slidenum">
              <a:rPr lang="en-US" sz="1200"/>
              <a:pPr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73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B9905D-8D08-054C-A8D9-C53A0E03EFF7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35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0A4910B-4825-A844-9180-BE6FCA0AFE8F}" type="slidenum">
              <a:rPr lang="en-US" sz="1200"/>
              <a:pPr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4566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47B779-19EA-FF4D-B3BF-DEE305992A6D}" type="slidenum">
              <a:rPr lang="en-US" sz="1200"/>
              <a:pPr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9489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5214DDD-6CBB-AC4B-A750-6B0AAEEAE900}" type="slidenum">
              <a:rPr lang="en-US" sz="1200"/>
              <a:pPr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678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5FA93E0-C402-7849-B7E0-A2CF865D7016}" type="slidenum">
              <a:rPr lang="en-US" sz="1200"/>
              <a:pPr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37500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91BAE9-B563-2A4D-97BA-234243AAD606}" type="slidenum">
              <a:rPr lang="en-US" sz="1200"/>
              <a:pPr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790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you implement a ray-triangle intersection test?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4A3D-3C3B-DE49-A718-2FFC0A4B9D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3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83C0DD-A738-5F48-9B3C-39423847B08F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245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6B6BF0-C34C-FB43-8EA4-9C22DA985A28}" type="slidenum">
              <a:rPr lang="en-US" sz="1200"/>
              <a:pPr/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308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334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253DD6-58FC-BC4E-B3EE-88070AA9A9A6}" type="slidenum">
              <a:rPr lang="en-US" sz="1200"/>
              <a:pPr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1429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FC5E92-0E17-784B-B64E-D8A20D019D2C}" type="slidenum">
              <a:rPr lang="en-US" sz="1200"/>
              <a:pPr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9644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9FD0C6-CD82-654A-878A-EB7C857A15AB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4520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27103C3-AC28-5348-88E1-F93D98FBB5C9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300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429301-B6D4-4543-8829-5A52CC7DE791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23494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CD625D9-EDAB-F24C-B214-9435DC57856E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14526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E4379EB-FA46-F647-98E2-BFA9F17067C7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47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0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3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A208-0694-964E-93B1-EAF2C4DF2BA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3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9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9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1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Lato" panose="020F0502020204030203" pitchFamily="34" charset="0"/>
              </a:defRPr>
            </a:lvl1pPr>
            <a:lvl2pPr>
              <a:defRPr sz="2800">
                <a:latin typeface="Lato" panose="020F0502020204030203" pitchFamily="34" charset="0"/>
              </a:defRPr>
            </a:lvl2pPr>
            <a:lvl3pPr>
              <a:defRPr sz="2400">
                <a:latin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CF64A208-0694-964E-93B1-EAF2C4DF2BAD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fld id="{1A7D4241-18B8-5046-A9FC-AB90B7CAF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4A208-0694-964E-93B1-EAF2C4DF2BAD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4241-18B8-5046-A9FC-AB90B7CAF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IIiQZw_p_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2479431"/>
            <a:ext cx="9144000" cy="8440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Computer Graphics</a:t>
            </a:r>
            <a:r>
              <a:rPr lang="en-US" b="1">
                <a:solidFill>
                  <a:srgbClr val="007592"/>
                </a:solidFill>
                <a:latin typeface="Lato" charset="0"/>
                <a:ea typeface="Lato" charset="0"/>
                <a:cs typeface="Lato" charset="0"/>
              </a:rPr>
              <a:t>: Shading</a:t>
            </a:r>
            <a:endParaRPr lang="en-US" b="1" dirty="0">
              <a:solidFill>
                <a:srgbClr val="00759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4000" y="3323491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CS 498VR: Virtual Reality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784275"/>
            <a:ext cx="9144000" cy="49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UNIVERSITY OF ILLINOIS AT URBANA-CHAMPAIGN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8BAB2-8017-4A69-9401-14F88601F81E}"/>
              </a:ext>
            </a:extLst>
          </p:cNvPr>
          <p:cNvSpPr txBox="1"/>
          <p:nvPr/>
        </p:nvSpPr>
        <p:spPr>
          <a:xfrm>
            <a:off x="2107096" y="5797952"/>
            <a:ext cx="526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Shaffer</a:t>
            </a:r>
          </a:p>
        </p:txBody>
      </p:sp>
    </p:spTree>
    <p:extLst>
      <p:ext uri="{BB962C8B-B14F-4D97-AF65-F5344CB8AC3E}">
        <p14:creationId xmlns:p14="http://schemas.microsoft.com/office/powerpoint/2010/main" val="9321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1524000" y="2327007"/>
            <a:ext cx="9074770" cy="232274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A89B8DB6-9584-FA46-862E-221B97A77277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618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696" y="1761564"/>
            <a:ext cx="8913813" cy="4563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We will create a </a:t>
            </a:r>
            <a:r>
              <a:rPr lang="en-US" sz="2400" b="1" i="1" u="sng" dirty="0">
                <a:ea typeface="ＭＳ Ｐゴシック" charset="0"/>
                <a:cs typeface="ＭＳ Ｐゴシック" charset="0"/>
              </a:rPr>
              <a:t>simple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mathematical model for shading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It will be function that takes in: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Material properties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Location of viewer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Surface orientation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2200" dirty="0">
                <a:ea typeface="ＭＳ Ｐゴシック" charset="0"/>
              </a:rPr>
              <a:t>And returns a color….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95F40-AF3E-41C9-88F7-C5631303BC61}"/>
              </a:ext>
            </a:extLst>
          </p:cNvPr>
          <p:cNvSpPr txBox="1"/>
          <p:nvPr/>
        </p:nvSpPr>
        <p:spPr>
          <a:xfrm>
            <a:off x="4875088" y="950360"/>
            <a:ext cx="398123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Well…there’s a lot of symbols but the ideas and math are simple</a:t>
            </a:r>
          </a:p>
        </p:txBody>
      </p:sp>
    </p:spTree>
    <p:extLst>
      <p:ext uri="{BB962C8B-B14F-4D97-AF65-F5344CB8AC3E}">
        <p14:creationId xmlns:p14="http://schemas.microsoft.com/office/powerpoint/2010/main" val="1864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AN06F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6" y="484503"/>
            <a:ext cx="5156534" cy="395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7806" y="2072580"/>
            <a:ext cx="11028207" cy="3670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Light strikes A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scattered light strikes 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scattered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Some absorbed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Some of this scattered light strikes A and so on</a:t>
            </a:r>
          </a:p>
        </p:txBody>
      </p:sp>
    </p:spTree>
    <p:extLst>
      <p:ext uri="{BB962C8B-B14F-4D97-AF65-F5344CB8AC3E}">
        <p14:creationId xmlns:p14="http://schemas.microsoft.com/office/powerpoint/2010/main" val="14574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858DCC16-E990-0340-BE25-69029C0D6E53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5352"/>
            <a:ext cx="10515600" cy="132556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Rendering Equation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882" y="1159099"/>
            <a:ext cx="11644648" cy="4650033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Scattering and absorption of light described by the </a:t>
            </a:r>
            <a:r>
              <a:rPr lang="en-US" i="1" dirty="0">
                <a:ea typeface="ＭＳ Ｐゴシック" charset="0"/>
                <a:cs typeface="ＭＳ Ｐゴシック" charset="0"/>
              </a:rPr>
              <a:t>rendering equation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Scattering and absorption are infinite phenomena </a:t>
            </a:r>
            <a:r>
              <a:rPr lang="en-US" i="1" dirty="0">
                <a:ea typeface="ＭＳ Ｐゴシック" charset="0"/>
                <a:cs typeface="ＭＳ Ｐゴシック" charset="0"/>
              </a:rPr>
              <a:t> 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ea typeface="ＭＳ Ｐゴシック" charset="0"/>
              </a:rPr>
              <a:t>Cannot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be</a:t>
            </a:r>
            <a:r>
              <a:rPr lang="en-US" i="1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solved in general analytically</a:t>
            </a:r>
          </a:p>
          <a:p>
            <a:pPr lvl="1"/>
            <a:r>
              <a:rPr lang="en-US" dirty="0">
                <a:ea typeface="ＭＳ Ｐゴシック" charset="0"/>
              </a:rPr>
              <a:t>Describes global lighting effects</a:t>
            </a:r>
          </a:p>
          <a:p>
            <a:r>
              <a:rPr lang="en-US" dirty="0">
                <a:ea typeface="ＭＳ Ｐゴシック" charset="0"/>
              </a:rPr>
              <a:t>CS 419 discusses solutions to the rendering equation </a:t>
            </a:r>
          </a:p>
          <a:p>
            <a:pPr lvl="1"/>
            <a:r>
              <a:rPr lang="en-US" dirty="0">
                <a:ea typeface="ＭＳ Ｐゴシック" charset="0"/>
              </a:rPr>
              <a:t>Ray-tracing, path tracing,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21" y="3701923"/>
            <a:ext cx="7540380" cy="31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Global Effects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19234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Local vs Global Illumination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35" y="1886755"/>
            <a:ext cx="12121166" cy="44378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Correct shading requires a global calculation involving all objects and light sources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Incompatible with pipeline model which shades each polygon independently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Why do we want to shade each polygon independently?</a:t>
            </a:r>
            <a:br>
              <a:rPr lang="en-US" sz="2000" dirty="0">
                <a:ea typeface="ＭＳ Ｐゴシック" charset="0"/>
              </a:rPr>
            </a:b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However, in computer graphics, we are happy if things 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look right</a:t>
            </a:r>
            <a:r>
              <a:rPr lang="ja-JP" altLang="en-US" sz="2400" dirty="0">
                <a:ea typeface="ＭＳ Ｐゴシック" charset="0"/>
                <a:cs typeface="ＭＳ Ｐゴシック" charset="0"/>
              </a:rPr>
              <a:t>”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There exist many techniques for approximating global effects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Can anyone guess what you can do to approximate global illumination in rasterization?</a:t>
            </a:r>
          </a:p>
          <a:p>
            <a:pPr lvl="2"/>
            <a:r>
              <a:rPr lang="en-US" sz="1600" dirty="0">
                <a:ea typeface="ＭＳ Ｐゴシック" charset="0"/>
              </a:rPr>
              <a:t>How do people render shadows? Or mirrors?</a:t>
            </a:r>
          </a:p>
        </p:txBody>
      </p:sp>
    </p:spTree>
    <p:extLst>
      <p:ext uri="{BB962C8B-B14F-4D97-AF65-F5344CB8AC3E}">
        <p14:creationId xmlns:p14="http://schemas.microsoft.com/office/powerpoint/2010/main" val="397082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511267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Light-Material Interaction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349" y="1687132"/>
            <a:ext cx="11964473" cy="52814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Light that strikes an object is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absorbed and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partially scattered (reflected)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The amount reflected determines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color of the object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brightness of the object</a:t>
            </a:r>
            <a:br>
              <a:rPr lang="en-US" sz="2200" dirty="0">
                <a:ea typeface="ＭＳ Ｐゴシック" charset="0"/>
                <a:cs typeface="ＭＳ Ｐゴシック" charset="0"/>
              </a:rPr>
            </a:br>
            <a:endParaRPr lang="en-US" sz="2200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charset="0"/>
              </a:rPr>
              <a:t>A surface appears red under white light because the red component of the light is reflected</a:t>
            </a:r>
            <a:br>
              <a:rPr lang="en-US" sz="2000" dirty="0">
                <a:ea typeface="ＭＳ Ｐゴシック" charset="0"/>
              </a:rPr>
            </a:br>
            <a:endParaRPr lang="en-US" sz="2000" dirty="0"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 the reflected light is scattered depends on 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ＭＳ Ｐゴシック" charset="0"/>
                <a:cs typeface="ＭＳ Ｐゴシック" charset="0"/>
              </a:rPr>
              <a:t>the smoothness and orientation of the surface</a:t>
            </a:r>
          </a:p>
        </p:txBody>
      </p:sp>
    </p:spTree>
    <p:extLst>
      <p:ext uri="{BB962C8B-B14F-4D97-AF65-F5344CB8AC3E}">
        <p14:creationId xmlns:p14="http://schemas.microsoft.com/office/powerpoint/2010/main" val="286456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951" y="1955383"/>
            <a:ext cx="11353800" cy="4926928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General light sources are complex to model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Would need to integrate light coming from all points on the source </a:t>
            </a:r>
          </a:p>
        </p:txBody>
      </p:sp>
      <p:pic>
        <p:nvPicPr>
          <p:cNvPr id="35845" name="Picture 5" descr="AN06F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66099"/>
            <a:ext cx="4719638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98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Simple Light Source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1384" y="2241177"/>
            <a:ext cx="10781016" cy="4025155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Point source</a:t>
            </a:r>
          </a:p>
          <a:p>
            <a:pPr lvl="1"/>
            <a:r>
              <a:rPr lang="en-US" dirty="0">
                <a:ea typeface="ＭＳ Ｐゴシック" charset="0"/>
              </a:rPr>
              <a:t>Model with position and color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Directional source</a:t>
            </a:r>
          </a:p>
          <a:p>
            <a:pPr lvl="1"/>
            <a:r>
              <a:rPr lang="en-US" dirty="0">
                <a:ea typeface="ＭＳ Ｐゴシック" charset="0"/>
              </a:rPr>
              <a:t>Distant source = infinite distance away (parallel)</a:t>
            </a:r>
            <a:br>
              <a:rPr lang="en-US" dirty="0">
                <a:ea typeface="ＭＳ Ｐゴシック" charset="0"/>
              </a:rPr>
            </a:b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  <a:p>
            <a:pPr lvl="1"/>
            <a:r>
              <a:rPr lang="en-US" dirty="0">
                <a:ea typeface="ＭＳ Ｐゴシック" charset="0"/>
              </a:rPr>
              <a:t>Same amount of light everywhere in scene</a:t>
            </a:r>
          </a:p>
          <a:p>
            <a:pPr lvl="1"/>
            <a:r>
              <a:rPr lang="en-US" dirty="0">
                <a:ea typeface="ＭＳ Ｐゴシック" charset="0"/>
              </a:rPr>
              <a:t>Can model contribution of many sources and reflecting surfaces</a:t>
            </a:r>
          </a:p>
        </p:txBody>
      </p:sp>
    </p:spTree>
    <p:extLst>
      <p:ext uri="{BB962C8B-B14F-4D97-AF65-F5344CB8AC3E}">
        <p14:creationId xmlns:p14="http://schemas.microsoft.com/office/powerpoint/2010/main" val="133311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666655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Surface Types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608" y="1661541"/>
            <a:ext cx="12047292" cy="4125376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Consider light traveling along a specific ray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The smoother a surface, the more reflected light is concentrated in a single direction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Perfect mirror reflects perfectly in a single direction</a:t>
            </a:r>
            <a:endParaRPr lang="en-US" sz="20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 very rough surface scatters light in all directions</a:t>
            </a:r>
          </a:p>
        </p:txBody>
      </p:sp>
      <p:pic>
        <p:nvPicPr>
          <p:cNvPr id="39941" name="Picture 5" descr="AN06F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85" y="4333127"/>
            <a:ext cx="256857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AN06F0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02847"/>
            <a:ext cx="25225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2533184" y="6096001"/>
            <a:ext cx="2116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smooth surface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7010401" y="6096001"/>
            <a:ext cx="1895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</a:rPr>
              <a:t>rough surface</a:t>
            </a:r>
          </a:p>
        </p:txBody>
      </p:sp>
    </p:spTree>
    <p:extLst>
      <p:ext uri="{BB962C8B-B14F-4D97-AF65-F5344CB8AC3E}">
        <p14:creationId xmlns:p14="http://schemas.microsoft.com/office/powerpoint/2010/main" val="27175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E293-0E99-4FF6-A377-AEAC7D35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Rendering: Rasterization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4C9A-6C23-450C-87FF-F2372F5B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6" y="1716353"/>
            <a:ext cx="6501073" cy="4655519"/>
          </a:xfrm>
        </p:spPr>
        <p:txBody>
          <a:bodyPr>
            <a:normAutofit/>
          </a:bodyPr>
          <a:lstStyle/>
          <a:p>
            <a:r>
              <a:rPr lang="en-US" dirty="0"/>
              <a:t>We project the 3D geometry to 2D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Compute which pixels are covered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Compute colors for the pixels</a:t>
            </a:r>
          </a:p>
          <a:p>
            <a:pPr lvl="1"/>
            <a:r>
              <a:rPr lang="en-US" dirty="0"/>
              <a:t>Can shade the triangle vertices</a:t>
            </a:r>
          </a:p>
          <a:p>
            <a:pPr lvl="2"/>
            <a:r>
              <a:rPr lang="en-US" dirty="0"/>
              <a:t>Fill interior of the projected polygons</a:t>
            </a:r>
          </a:p>
          <a:p>
            <a:pPr lvl="2"/>
            <a:r>
              <a:rPr lang="en-US" dirty="0"/>
              <a:t>Blend the vertex colors: interpolation</a:t>
            </a:r>
          </a:p>
          <a:p>
            <a:pPr lvl="1"/>
            <a:r>
              <a:rPr lang="en-US" dirty="0"/>
              <a:t>OR shade the pixels directly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C362-0485-4801-B861-C838120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5" y="1825625"/>
            <a:ext cx="5785514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514" y="426382"/>
            <a:ext cx="8913813" cy="914400"/>
          </a:xfrm>
        </p:spPr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Reflection Model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322" y="1526146"/>
            <a:ext cx="9993492" cy="44100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A simple model that can be computed rapidly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Has three components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Diffuse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Specular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Ambient</a:t>
            </a:r>
          </a:p>
          <a:p>
            <a:pPr>
              <a:lnSpc>
                <a:spcPct val="90000"/>
              </a:lnSpc>
            </a:pPr>
            <a:r>
              <a:rPr lang="en-US" sz="2700" dirty="0">
                <a:ea typeface="ＭＳ Ｐゴシック" charset="0"/>
                <a:cs typeface="ＭＳ Ｐゴシック" charset="0"/>
              </a:rPr>
              <a:t>Uses four vectors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source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To viewer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Normal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Perfect reflector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41989" name="Picture 5" descr="AN06F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73" y="2717443"/>
            <a:ext cx="40767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72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062" y="253580"/>
            <a:ext cx="12273566" cy="1325563"/>
          </a:xfrm>
        </p:spPr>
        <p:txBody>
          <a:bodyPr>
            <a:normAutofit/>
          </a:bodyPr>
          <a:lstStyle/>
          <a:p>
            <a:r>
              <a:rPr lang="en-US" sz="4000" dirty="0">
                <a:ea typeface="ＭＳ Ｐゴシック" charset="0"/>
                <a:cs typeface="ＭＳ Ｐゴシック" charset="0"/>
              </a:rPr>
              <a:t>Modeling a Lambertian Surface – Diffuse Reflection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9514A-90D3-4CF9-8794-86CBCDA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6265" y="2380597"/>
            <a:ext cx="4297359" cy="3474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Perfectly diffuse reflector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Light scattered equally in all directions</a:t>
                </a:r>
              </a:p>
              <a:p>
                <a:r>
                  <a:rPr lang="en-US" dirty="0">
                    <a:ea typeface="ＭＳ Ｐゴシック" charset="0"/>
                    <a:cs typeface="ＭＳ Ｐゴシック" charset="0"/>
                  </a:rPr>
                  <a:t>Amount of light reflected is affected by the angle of incidence</a:t>
                </a:r>
              </a:p>
              <a:p>
                <a:pPr lvl="1"/>
                <a:r>
                  <a:rPr lang="en-US" dirty="0">
                    <a:ea typeface="ＭＳ Ｐゴシック" charset="0"/>
                  </a:rPr>
                  <a:t>reflected light  proportional to </a:t>
                </a:r>
                <a:r>
                  <a:rPr lang="en-US" b="1" i="1" dirty="0">
                    <a:ea typeface="ＭＳ Ｐゴシック" charset="0"/>
                  </a:rPr>
                  <a:t>cosine of angle between l and n</a:t>
                </a:r>
                <a:endParaRPr lang="en-US" b="1" i="1" baseline="-25000" dirty="0">
                  <a:ea typeface="ＭＳ Ｐゴシック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if vectors normalized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⋅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𝑙</m:t>
                    </m:r>
                  </m:oMath>
                </a14:m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r>
                  <a:rPr lang="en-US" dirty="0">
                    <a:ea typeface="ＭＳ Ｐゴシック" charset="0"/>
                    <a:cs typeface="Times New Roman" charset="0"/>
                  </a:rPr>
                  <a:t>Amount of reflected light also affected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ＭＳ Ｐゴシック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ea typeface="ＭＳ Ｐゴシック" charset="0"/>
                  <a:cs typeface="Times New Roman" charset="0"/>
                </a:endParaRPr>
              </a:p>
              <a:p>
                <a:pPr lvl="1"/>
                <a:r>
                  <a:rPr lang="en-US" dirty="0">
                    <a:ea typeface="ＭＳ Ｐゴシック" charset="0"/>
                    <a:cs typeface="Times New Roman" charset="0"/>
                  </a:rPr>
                  <a:t>Each is an </a:t>
                </a:r>
                <a:r>
                  <a:rPr lang="en-US" dirty="0" err="1">
                    <a:ea typeface="ＭＳ Ｐゴシック" charset="0"/>
                    <a:cs typeface="Times New Roman" charset="0"/>
                  </a:rPr>
                  <a:t>rgb</a:t>
                </a:r>
                <a:r>
                  <a:rPr lang="en-US" dirty="0">
                    <a:ea typeface="ＭＳ Ｐゴシック" charset="0"/>
                    <a:cs typeface="Times New Roman" charset="0"/>
                  </a:rPr>
                  <a:t> value with each channel in [0,1]</a:t>
                </a:r>
                <a:br>
                  <a:rPr lang="en-US" dirty="0">
                    <a:ea typeface="ＭＳ Ｐゴシック" charset="0"/>
                    <a:cs typeface="Times New Roman" charset="0"/>
                  </a:rPr>
                </a:br>
                <a:endParaRPr lang="en-US" b="1" baseline="-25000" dirty="0">
                  <a:latin typeface="Times New Roman" charset="0"/>
                  <a:ea typeface="ＭＳ Ｐゴシック" charset="0"/>
                </a:endParaRPr>
              </a:p>
              <a:p>
                <a:endParaRPr lang="en-US" sz="2600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1667814"/>
                <a:ext cx="12331521" cy="4598517"/>
              </a:xfrm>
              <a:blipFill>
                <a:blip r:embed="rId4"/>
                <a:stretch>
                  <a:fillRect l="-890" t="-3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6F1CCDD-FC70-40CF-9753-DAC0E767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3" y="5906942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387" y="273669"/>
            <a:ext cx="10966920" cy="9144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Modeling a Ideal Reflector – Specular Reflection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772" y="1529709"/>
            <a:ext cx="8754589" cy="36707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Incoming light ray is reflected in a single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Normal is determined by local orientation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Given the direction of incoming light…we can find r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l and n are unit vectors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Angle of incidence = angle of reflection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The three vectors will be coplanar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What is another name for an ideal reflector?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b="1" i="1" dirty="0">
                <a:ea typeface="ＭＳ Ｐゴシック" charset="0"/>
                <a:cs typeface="ＭＳ Ｐゴシック" charset="0"/>
              </a:rPr>
              <a:t>r</a:t>
            </a:r>
            <a:r>
              <a:rPr lang="en-US" dirty="0">
                <a:ea typeface="ＭＳ Ｐゴシック" charset="0"/>
                <a:cs typeface="ＭＳ Ｐゴシック" charset="0"/>
              </a:rPr>
              <a:t> is computed as</a:t>
            </a:r>
          </a:p>
        </p:txBody>
      </p:sp>
      <p:pic>
        <p:nvPicPr>
          <p:cNvPr id="44037" name="Picture 5" descr="AN06F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63" y="3886666"/>
            <a:ext cx="2300288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3C8FF-75E4-448D-961D-C29AF1F684BE}"/>
                  </a:ext>
                </a:extLst>
              </p:cNvPr>
              <p:cNvSpPr txBox="1"/>
              <p:nvPr/>
            </p:nvSpPr>
            <p:spPr>
              <a:xfrm>
                <a:off x="1802769" y="540066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53C8FF-75E4-448D-961D-C29AF1F68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69" y="5400665"/>
                <a:ext cx="519101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5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41" y="1623702"/>
            <a:ext cx="7610476" cy="2243865"/>
          </a:xfrm>
        </p:spPr>
        <p:txBody>
          <a:bodyPr>
            <a:normAutofit fontScale="92500"/>
          </a:bodyPr>
          <a:lstStyle/>
          <a:p>
            <a:r>
              <a:rPr lang="en-US" dirty="0"/>
              <a:t>Perfect specular reflection</a:t>
            </a:r>
          </a:p>
          <a:p>
            <a:pPr lvl="1"/>
            <a:r>
              <a:rPr lang="en-US" dirty="0"/>
              <a:t>Light is reflected in the single direction r</a:t>
            </a:r>
          </a:p>
          <a:p>
            <a:pPr lvl="1"/>
            <a:r>
              <a:rPr lang="en-US" dirty="0"/>
              <a:t>…the mirror reflection direction</a:t>
            </a:r>
          </a:p>
          <a:p>
            <a:r>
              <a:rPr lang="en-US" dirty="0"/>
              <a:t>Glossy specular reflection</a:t>
            </a:r>
          </a:p>
          <a:p>
            <a:pPr lvl="1"/>
            <a:r>
              <a:rPr lang="en-US" dirty="0"/>
              <a:t>Scattering clustered around mirror reflection direction</a:t>
            </a:r>
          </a:p>
        </p:txBody>
      </p:sp>
      <p:pic>
        <p:nvPicPr>
          <p:cNvPr id="4" name="Picture 3" descr="Figure14.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" y="3910585"/>
            <a:ext cx="7030097" cy="243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11" y="365127"/>
            <a:ext cx="285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59" y="60036"/>
            <a:ext cx="10515600" cy="1325563"/>
          </a:xfrm>
        </p:spPr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59" y="1132995"/>
            <a:ext cx="8175721" cy="2531927"/>
          </a:xfrm>
        </p:spPr>
        <p:txBody>
          <a:bodyPr>
            <a:normAutofit/>
          </a:bodyPr>
          <a:lstStyle/>
          <a:p>
            <a:r>
              <a:rPr lang="en-US" dirty="0"/>
              <a:t>Reflectance determined by</a:t>
            </a:r>
          </a:p>
          <a:p>
            <a:pPr lvl="1"/>
            <a:r>
              <a:rPr lang="en-US" dirty="0"/>
              <a:t>Alignment of view vector with mirror reflection vector</a:t>
            </a:r>
          </a:p>
          <a:p>
            <a:pPr lvl="1"/>
            <a:r>
              <a:rPr lang="en-US" dirty="0"/>
              <a:t>Shininess coefficient</a:t>
            </a:r>
          </a:p>
          <a:p>
            <a:r>
              <a:rPr lang="en-US" dirty="0"/>
              <a:t>High coefficient means smoother look</a:t>
            </a:r>
          </a:p>
          <a:p>
            <a:pPr lvl="1"/>
            <a:r>
              <a:rPr lang="en-US" dirty="0"/>
              <a:t>Maybe 100 for metal…maybe 10 for plastic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635F5-5375-4E73-A31A-04EA60CB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0"/>
            <a:ext cx="2857500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C131E-E1BF-4993-A20A-B2495F5C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894"/>
            <a:ext cx="8010925" cy="284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0267F-05C2-4986-9B28-029CE6BB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82" y="2796791"/>
            <a:ext cx="4408559" cy="289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9A2BB-B92D-4E43-9E81-5E37948C8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80" y="5899616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Ambient Light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062" y="1783725"/>
            <a:ext cx="12117866" cy="4482608"/>
          </a:xfrm>
        </p:spPr>
        <p:txBody>
          <a:bodyPr/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Result of multiple interactions between light sources and surfaces</a:t>
            </a:r>
            <a:br>
              <a:rPr lang="en-US" sz="2400" dirty="0">
                <a:ea typeface="ＭＳ Ｐゴシック" charset="0"/>
                <a:cs typeface="ＭＳ Ｐゴシック" charset="0"/>
              </a:rPr>
            </a:br>
            <a:endParaRPr lang="en-US" sz="2400" dirty="0"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Amount and color depend on the color of the light(s) and the material properties 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Add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k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</a:t>
            </a:r>
            <a:r>
              <a:rPr lang="en-US" baseline="-25000" dirty="0" err="1"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 to diffuse and specular terms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19296B3-E328-4624-BE5E-CB3AD2A52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46" r="-5384"/>
          <a:stretch/>
        </p:blipFill>
        <p:spPr>
          <a:xfrm>
            <a:off x="0" y="4025029"/>
            <a:ext cx="7239787" cy="1853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/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Remember that </a:t>
                </a:r>
                <a:r>
                  <a:rPr lang="en-US" dirty="0" err="1">
                    <a:latin typeface="Comic Sans MS" panose="030F0702030302020204" pitchFamily="66" charset="0"/>
                  </a:rPr>
                  <a:t>ki</a:t>
                </a:r>
                <a:r>
                  <a:rPr lang="en-US" dirty="0">
                    <a:latin typeface="Comic Sans MS" panose="030F0702030302020204" pitchFamily="66" charset="0"/>
                  </a:rPr>
                  <a:t> multiplications are component-wise multiplications of </a:t>
                </a:r>
                <a:r>
                  <a:rPr lang="en-US" dirty="0" err="1">
                    <a:latin typeface="Comic Sans MS" panose="030F0702030302020204" pitchFamily="66" charset="0"/>
                  </a:rPr>
                  <a:t>rgb</a:t>
                </a:r>
                <a:r>
                  <a:rPr lang="en-US" dirty="0">
                    <a:latin typeface="Comic Sans MS" panose="030F0702030302020204" pitchFamily="66" charset="0"/>
                  </a:rPr>
                  <a:t>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3385A7-E2FB-4887-9275-FF26294B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20" y="3250798"/>
                <a:ext cx="5101118" cy="965649"/>
              </a:xfrm>
              <a:prstGeom prst="rect">
                <a:avLst/>
              </a:prstGeom>
              <a:blipFill>
                <a:blip r:embed="rId4"/>
                <a:stretch>
                  <a:fillRect l="-834" t="-1863" b="-621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B6FA48-83CE-4E2C-959A-16335667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16" y="5883839"/>
            <a:ext cx="855952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Distance Terms</a:t>
            </a:r>
          </a:p>
        </p:txBody>
      </p:sp>
      <p:pic>
        <p:nvPicPr>
          <p:cNvPr id="6" name="Picture 5" descr="Figure14.08.EPS">
            <a:extLst>
              <a:ext uri="{FF2B5EF4-FFF2-40B4-BE49-F238E27FC236}">
                <a16:creationId xmlns:a16="http://schemas.microsoft.com/office/drawing/2014/main" id="{90C00C6B-6553-4008-910A-AE4DEDD2F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9" r="11876" b="15713"/>
          <a:stretch/>
        </p:blipFill>
        <p:spPr>
          <a:xfrm>
            <a:off x="8080624" y="1482775"/>
            <a:ext cx="3873357" cy="4394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The light from a point source that reaches a surface is </a:t>
                </a:r>
                <a:r>
                  <a:rPr lang="en-US" sz="2400" b="1" i="1" dirty="0">
                    <a:ea typeface="ＭＳ Ｐゴシック" charset="0"/>
                    <a:cs typeface="ＭＳ Ｐゴシック" charset="0"/>
                  </a:rPr>
                  <a:t>attenuated</a:t>
                </a:r>
              </a:p>
              <a:p>
                <a:pPr lvl="1"/>
                <a:r>
                  <a:rPr lang="en-US" sz="1800" dirty="0"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  <a:cs typeface="ＭＳ Ｐゴシック" charset="0"/>
                  </a:rPr>
                  <a:t>Intensity falls off with the square of the distance </a:t>
                </a:r>
                <a:br>
                  <a:rPr lang="en-US" sz="1800" dirty="0">
                    <a:ea typeface="ＭＳ Ｐゴシック" charset="0"/>
                    <a:cs typeface="ＭＳ Ｐゴシック" charset="0"/>
                  </a:rPr>
                </a:br>
                <a:endParaRPr lang="en-US" sz="18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We can add a factor of to the diffuse and specular terms</a:t>
                </a: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r>
                  <a:rPr lang="en-US" sz="4000" dirty="0">
                    <a:ea typeface="ＭＳ Ｐゴシック" charset="0"/>
                    <a:cs typeface="ＭＳ Ｐゴシック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𝑎𝑑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ＭＳ Ｐゴシック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𝑏𝑑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ＭＳ Ｐゴシック" charset="0"/>
                          </a:rPr>
                          <m:t>𝑐</m:t>
                        </m:r>
                      </m:den>
                    </m:f>
                  </m:oMath>
                </a14:m>
                <a:br>
                  <a:rPr lang="en-US" sz="2400" dirty="0">
                    <a:ea typeface="ＭＳ Ｐゴシック" charset="0"/>
                    <a:cs typeface="ＭＳ Ｐゴシック" charset="0"/>
                  </a:rPr>
                </a:br>
                <a:endParaRPr lang="en-US" sz="2400" dirty="0"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ea typeface="ＭＳ Ｐゴシック" charset="0"/>
                    <a:cs typeface="ＭＳ Ｐゴシック" charset="0"/>
                  </a:rPr>
                  <a:t>d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is the distance from the light to surface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b="1" dirty="0" err="1">
                    <a:ea typeface="ＭＳ Ｐゴシック" charset="0"/>
                    <a:cs typeface="ＭＳ Ｐゴシック" charset="0"/>
                  </a:rPr>
                  <a:t>a,b,c</a:t>
                </a:r>
                <a:r>
                  <a:rPr lang="en-US" sz="2400" dirty="0">
                    <a:ea typeface="ＭＳ Ｐゴシック" charset="0"/>
                    <a:cs typeface="ＭＳ Ｐゴシック" charset="0"/>
                  </a:rPr>
                  <a:t> are constants you choose to get different effects</a:t>
                </a:r>
              </a:p>
            </p:txBody>
          </p:sp>
        </mc:Choice>
        <mc:Fallback xmlns="">
          <p:sp>
            <p:nvSpPr>
              <p:cNvPr id="235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9093" y="1545465"/>
                <a:ext cx="11745531" cy="4720866"/>
              </a:xfrm>
              <a:blipFill>
                <a:blip r:embed="rId4"/>
                <a:stretch>
                  <a:fillRect l="-727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130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66443"/>
            <a:ext cx="8913813" cy="914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Light Sources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820" y="1600200"/>
            <a:ext cx="10205993" cy="4724400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ＭＳ Ｐゴシック" charset="0"/>
                <a:cs typeface="ＭＳ Ｐゴシック" charset="0"/>
              </a:rPr>
              <a:t>In the Phong Model, we add the results from each light source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Each light source has separate terms for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diffuse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specular</a:t>
            </a:r>
          </a:p>
          <a:p>
            <a:pPr lvl="1"/>
            <a:r>
              <a:rPr lang="en-US">
                <a:ea typeface="ＭＳ Ｐゴシック" charset="0"/>
                <a:cs typeface="ＭＳ Ｐゴシック" charset="0"/>
              </a:rPr>
              <a:t> ambient terms </a:t>
            </a:r>
            <a:br>
              <a:rPr lang="en-US">
                <a:ea typeface="ＭＳ Ｐゴシック" charset="0"/>
                <a:cs typeface="ＭＳ Ｐゴシック" charset="0"/>
              </a:rPr>
            </a:br>
            <a:endParaRPr lang="en-US">
              <a:ea typeface="ＭＳ Ｐゴシック" charset="0"/>
              <a:cs typeface="ＭＳ Ｐゴシック" charset="0"/>
            </a:endParaRPr>
          </a:p>
          <a:p>
            <a:r>
              <a:rPr lang="en-US">
                <a:ea typeface="ＭＳ Ｐゴシック" charset="0"/>
                <a:cs typeface="ＭＳ Ｐゴシック" charset="0"/>
              </a:rPr>
              <a:t>This form does not have a physical justification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Separate red, green and blue components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Hence, 9 coefficients for each point source</a:t>
            </a:r>
          </a:p>
          <a:p>
            <a:pPr lvl="1"/>
            <a:r>
              <a:rPr lang="en-US">
                <a:ea typeface="ＭＳ Ｐゴシック" charset="0"/>
              </a:rPr>
              <a:t>I</a:t>
            </a:r>
            <a:r>
              <a:rPr lang="en-US" baseline="-25000">
                <a:ea typeface="ＭＳ Ｐゴシック" charset="0"/>
              </a:rPr>
              <a:t>dr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db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sb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ar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ag</a:t>
            </a:r>
            <a:r>
              <a:rPr lang="en-US">
                <a:ea typeface="ＭＳ Ｐゴシック" charset="0"/>
              </a:rPr>
              <a:t>, I</a:t>
            </a:r>
            <a:r>
              <a:rPr lang="en-US" baseline="-25000">
                <a:ea typeface="ＭＳ Ｐゴシック" charset="0"/>
              </a:rPr>
              <a:t>ab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FB8BE-BB9E-4CB8-B3D1-58DEC2EA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99" y="2235012"/>
            <a:ext cx="2595722" cy="4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6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Image result for material opengl">
            <a:extLst>
              <a:ext uri="{FF2B5EF4-FFF2-40B4-BE49-F238E27FC236}">
                <a16:creationId xmlns:a16="http://schemas.microsoft.com/office/drawing/2014/main" id="{FF86ABF7-4163-4DCB-8650-3DC6B63DF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Material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  <a:cs typeface="ＭＳ Ｐゴシック" charset="0"/>
                  </a:rPr>
                  <a:t>Material properties match light source properties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Nine reflection coefficients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db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sb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ar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ag</a:t>
                </a:r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, k</a:t>
                </a:r>
                <a: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  <a:t>ab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ea typeface="ＭＳ Ｐゴシック" charset="0"/>
                  </a:rPr>
                  <a:t>These vary from 0 to 1</a:t>
                </a:r>
                <a:br>
                  <a:rPr lang="en-US" baseline="-25000">
                    <a:solidFill>
                      <a:srgbClr val="FFFFFF"/>
                    </a:solidFill>
                    <a:ea typeface="ＭＳ Ｐゴシック" charset="0"/>
                  </a:rPr>
                </a:br>
                <a:endParaRPr lang="en-US">
                  <a:solidFill>
                    <a:srgbClr val="FFFFFF"/>
                  </a:solidFill>
                  <a:ea typeface="ＭＳ Ｐゴシック" charset="0"/>
                </a:endParaRPr>
              </a:p>
              <a:p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Materials also have shininess coefficient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ea typeface="ＭＳ Ｐゴシック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6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4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Reflectance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46" r="-5384"/>
          <a:stretch/>
        </p:blipFill>
        <p:spPr>
          <a:xfrm>
            <a:off x="266741" y="1758907"/>
            <a:ext cx="11323123" cy="289822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41" y="4938504"/>
            <a:ext cx="8558372" cy="9532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A144DCD-4E26-4878-ABAD-52D801A1EEE9}"/>
              </a:ext>
            </a:extLst>
          </p:cNvPr>
          <p:cNvSpPr txBox="1">
            <a:spLocks noChangeArrowheads="1"/>
          </p:cNvSpPr>
          <p:nvPr/>
        </p:nvSpPr>
        <p:spPr>
          <a:xfrm>
            <a:off x="618186" y="1427162"/>
            <a:ext cx="9894731" cy="51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ea typeface="ＭＳ Ｐゴシック" charset="0"/>
                <a:cs typeface="ＭＳ Ｐゴシック" charset="0"/>
              </a:rPr>
              <a:t>Summing over all the light sources, the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model can be written as</a:t>
            </a:r>
          </a:p>
          <a:p>
            <a:pPr>
              <a:buFontTx/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5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4425388" y="3015593"/>
            <a:ext cx="1371600" cy="1828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Right" fov="5400000">
              <a:rot lat="0" lon="17400000" rev="0"/>
            </a:camera>
            <a:lightRig rig="threePt" dir="t"/>
          </a:scene3d>
        </p:spPr>
        <p:txBody>
          <a:bodyPr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Rasterization: 3D Graphics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854921" y="1505948"/>
            <a:ext cx="4040188" cy="1188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546797" y="1538718"/>
            <a:ext cx="4041775" cy="11880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Fragment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Processing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52573" y="2842239"/>
            <a:ext cx="1371600" cy="2064191"/>
            <a:chOff x="3811588" y="2100404"/>
            <a:chExt cx="1371600" cy="1548143"/>
          </a:xfrm>
        </p:grpSpPr>
        <p:sp>
          <p:nvSpPr>
            <p:cNvPr id="75" name="Freeform 74"/>
            <p:cNvSpPr/>
            <p:nvPr/>
          </p:nvSpPr>
          <p:spPr>
            <a:xfrm>
              <a:off x="4218915" y="2100404"/>
              <a:ext cx="479834" cy="1548143"/>
            </a:xfrm>
            <a:custGeom>
              <a:avLst/>
              <a:gdLst>
                <a:gd name="connsiteX0" fmla="*/ 0 w 479834"/>
                <a:gd name="connsiteY0" fmla="*/ 0 h 1548143"/>
                <a:gd name="connsiteX1" fmla="*/ 479834 w 479834"/>
                <a:gd name="connsiteY1" fmla="*/ 153909 h 1548143"/>
                <a:gd name="connsiteX2" fmla="*/ 470780 w 479834"/>
                <a:gd name="connsiteY2" fmla="*/ 1412341 h 1548143"/>
                <a:gd name="connsiteX3" fmla="*/ 9053 w 479834"/>
                <a:gd name="connsiteY3" fmla="*/ 1548143 h 1548143"/>
                <a:gd name="connsiteX4" fmla="*/ 0 w 479834"/>
                <a:gd name="connsiteY4" fmla="*/ 0 h 154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834" h="1548143">
                  <a:moveTo>
                    <a:pt x="0" y="0"/>
                  </a:moveTo>
                  <a:lnTo>
                    <a:pt x="479834" y="153909"/>
                  </a:lnTo>
                  <a:lnTo>
                    <a:pt x="470780" y="1412341"/>
                  </a:lnTo>
                  <a:lnTo>
                    <a:pt x="9053" y="1548143"/>
                  </a:lnTo>
                  <a:cubicBezTo>
                    <a:pt x="6035" y="1044167"/>
                    <a:pt x="3018" y="54019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487" y="2339746"/>
              <a:ext cx="361712" cy="1160253"/>
            </a:xfrm>
            <a:prstGeom prst="rect">
              <a:avLst/>
            </a:prstGeom>
          </p:spPr>
        </p:pic>
        <p:grpSp>
          <p:nvGrpSpPr>
            <p:cNvPr id="17" name="Group 57"/>
            <p:cNvGrpSpPr/>
            <p:nvPr/>
          </p:nvGrpSpPr>
          <p:grpSpPr>
            <a:xfrm>
              <a:off x="3811588" y="2190750"/>
              <a:ext cx="1371600" cy="1383511"/>
              <a:chOff x="6400800" y="4336254"/>
              <a:chExt cx="914400" cy="922340"/>
            </a:xfrm>
            <a:noFill/>
            <a:scene3d>
              <a:camera prst="perspectiveRight" fov="5400000">
                <a:rot lat="0" lon="17400000" rev="0"/>
              </a:camera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 bwMode="auto">
              <a:xfrm>
                <a:off x="6400800" y="4343400"/>
                <a:ext cx="914400" cy="9144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endParaRPr lang="en-US">
                  <a:latin typeface="Times New Roman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 bwMode="auto">
              <a:xfrm rot="5400000" flipH="1" flipV="1">
                <a:off x="6019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 flipH="1" flipV="1">
                <a:off x="6096794" y="479980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 flipH="1" flipV="1">
                <a:off x="6173788" y="479901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 flipH="1" flipV="1">
                <a:off x="6250782" y="479821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 flipH="1" flipV="1">
                <a:off x="6327776" y="479742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 flipH="1" flipV="1">
                <a:off x="6404770" y="479663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 flipH="1" flipV="1">
                <a:off x="6481764" y="4795836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 flipH="1" flipV="1">
                <a:off x="6558758" y="4795042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 flipH="1" flipV="1">
                <a:off x="6635752" y="4794248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6712746" y="4793454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 flipH="1" flipV="1">
                <a:off x="6789740" y="479266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6400800" y="4419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6400800" y="4495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6400800" y="4572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6400800" y="4648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6400800" y="4724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6400800" y="4800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6400800" y="48768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6400800" y="49530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400800" y="50292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400800" y="51054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6400800" y="5181600"/>
                <a:ext cx="914400" cy="1588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41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2344" y="2693986"/>
            <a:ext cx="1652786" cy="23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Placeholder 2"/>
          <p:cNvSpPr txBox="1">
            <a:spLocks/>
          </p:cNvSpPr>
          <p:nvPr/>
        </p:nvSpPr>
        <p:spPr>
          <a:xfrm>
            <a:off x="3725193" y="1512300"/>
            <a:ext cx="4040188" cy="1188037"/>
          </a:xfrm>
          <a:prstGeom prst="rect">
            <a:avLst/>
          </a:prstGeom>
        </p:spPr>
        <p:txBody>
          <a:bodyPr vert="horz" lIns="75593" tIns="37797" rIns="75593" bIns="37797" rtlCol="0" anchor="ctr" anchorCtr="0">
            <a:normAutofit/>
          </a:bodyPr>
          <a:lstStyle>
            <a:lvl1pPr marL="283475" indent="-283475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197" indent="-236230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Rasterization</a:t>
            </a:r>
          </a:p>
        </p:txBody>
      </p:sp>
      <p:pic>
        <p:nvPicPr>
          <p:cNvPr id="44" name="Picture 2" descr="http://www.cs.rpi.edu/~cutler/classes/advancedgraphics/F05/assignments/assignment2/bunny_badsimp_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2542" y="3064599"/>
            <a:ext cx="400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68" y="2693985"/>
            <a:ext cx="1755484" cy="2478331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3633619" y="3281793"/>
            <a:ext cx="990600" cy="121920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5379068" y="3280204"/>
            <a:ext cx="990600" cy="121920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7124517" y="3278614"/>
            <a:ext cx="990600" cy="121920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4A9C15-4E50-4DEF-9FAC-2ADD606AA5AC}"/>
              </a:ext>
            </a:extLst>
          </p:cNvPr>
          <p:cNvSpPr txBox="1"/>
          <p:nvPr/>
        </p:nvSpPr>
        <p:spPr>
          <a:xfrm>
            <a:off x="838201" y="5219097"/>
            <a:ext cx="1122165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Fragments  </a:t>
            </a:r>
            <a:br>
              <a:rPr lang="en-US" dirty="0"/>
            </a:br>
            <a:r>
              <a:rPr lang="en-US" dirty="0"/>
              <a:t>Are like pixels…but they aren’t necessarily the finalized pixels you see in an image.</a:t>
            </a:r>
          </a:p>
          <a:p>
            <a:r>
              <a:rPr lang="en-US" dirty="0"/>
              <a:t>Each fragment has a 2D location in a raster and a color.</a:t>
            </a:r>
            <a:br>
              <a:rPr lang="en-US" dirty="0"/>
            </a:br>
            <a:r>
              <a:rPr lang="en-US" dirty="0"/>
              <a:t>Final pixel value is typically found by applying </a:t>
            </a:r>
            <a:r>
              <a:rPr lang="en-US" i="1" dirty="0"/>
              <a:t>hidden surface removal </a:t>
            </a:r>
            <a:r>
              <a:rPr lang="en-US" dirty="0"/>
              <a:t>and possibly </a:t>
            </a:r>
            <a:r>
              <a:rPr lang="en-US" i="1" dirty="0"/>
              <a:t>compositing</a:t>
            </a:r>
            <a:r>
              <a:rPr lang="en-US" dirty="0"/>
              <a:t> to a set of fragments. </a:t>
            </a:r>
          </a:p>
        </p:txBody>
      </p:sp>
    </p:spTree>
    <p:extLst>
      <p:ext uri="{BB962C8B-B14F-4D97-AF65-F5344CB8AC3E}">
        <p14:creationId xmlns:p14="http://schemas.microsoft.com/office/powerpoint/2010/main" val="29792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Blinn-</a:t>
            </a:r>
            <a:r>
              <a:rPr lang="en-US" dirty="0" err="1">
                <a:latin typeface="Arial" charset="0"/>
                <a:ea typeface="ＭＳ Ｐゴシック" charset="0"/>
                <a:cs typeface="Times New Roman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Times New Roman" charset="0"/>
              </a:rPr>
              <a:t> Reflectance Model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321" y="1777429"/>
            <a:ext cx="10088492" cy="44889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Jim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Blinn</a:t>
            </a:r>
            <a:r>
              <a:rPr lang="en-US" dirty="0">
                <a:ea typeface="ＭＳ Ｐゴシック" charset="0"/>
                <a:cs typeface="ＭＳ Ｐゴシック" charset="0"/>
              </a:rPr>
              <a:t> suggested an approximating changing specular term</a:t>
            </a:r>
          </a:p>
          <a:p>
            <a:r>
              <a:rPr lang="en-US" sz="2000" dirty="0">
                <a:ea typeface="ＭＳ Ｐゴシック" charset="0"/>
                <a:cs typeface="ＭＳ Ｐゴシック" charset="0"/>
              </a:rPr>
              <a:t>Replace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V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R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a </a:t>
            </a:r>
            <a:r>
              <a:rPr lang="en-US" sz="2000" baseline="30000" dirty="0">
                <a:ea typeface="ＭＳ Ｐゴシック" charset="0"/>
                <a:cs typeface="Times New Roman" charset="0"/>
              </a:rPr>
              <a:t> </a:t>
            </a:r>
            <a:r>
              <a:rPr lang="en-US" sz="2000" dirty="0">
                <a:ea typeface="ＭＳ Ｐゴシック" charset="0"/>
                <a:cs typeface="Times New Roman" charset="0"/>
              </a:rPr>
              <a:t>by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(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N </a:t>
            </a:r>
            <a:r>
              <a:rPr lang="en-US" sz="2000" b="1" dirty="0">
                <a:ea typeface="ＭＳ Ｐゴシック" charset="0"/>
                <a:cs typeface="Times New Roman" charset="0"/>
              </a:rPr>
              <a:t>· H )</a:t>
            </a:r>
            <a:r>
              <a:rPr lang="en-US" sz="2000" b="1" baseline="30000" dirty="0">
                <a:ea typeface="ＭＳ Ｐゴシック" charset="0"/>
                <a:cs typeface="Times New Roman" charset="0"/>
              </a:rPr>
              <a:t>b </a:t>
            </a:r>
            <a:r>
              <a:rPr lang="en-US" sz="2000" dirty="0">
                <a:ea typeface="ＭＳ Ｐゴシック" charset="0"/>
                <a:cs typeface="Times New Roman" charset="0"/>
              </a:rPr>
              <a:t>where</a:t>
            </a:r>
            <a:endParaRPr lang="en-US" sz="2000" baseline="30000" dirty="0">
              <a:ea typeface="ＭＳ Ｐゴシック" charset="0"/>
              <a:cs typeface="Times New Roman" charset="0"/>
            </a:endParaRP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“Halfway vector”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More efficient in terms of the operations used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Closer to physically correct lighting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Pick exponent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ea typeface="ＭＳ Ｐゴシック" charset="0"/>
                <a:cs typeface="ＭＳ Ｐゴシック" charset="0"/>
              </a:rPr>
              <a:t> to match what you want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Using higher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b&gt;a</a:t>
            </a:r>
            <a:r>
              <a:rPr lang="en-US" dirty="0">
                <a:ea typeface="ＭＳ Ｐゴシック" charset="0"/>
                <a:cs typeface="ＭＳ Ｐゴシック" charset="0"/>
              </a:rPr>
              <a:t> will make output similar to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ea typeface="ＭＳ Ｐゴシック" charset="0"/>
                <a:cs typeface="ＭＳ Ｐゴシック" charset="0"/>
              </a:rPr>
              <a:t> with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37" y="3012707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42644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Halfway Vector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2291" y="1896177"/>
            <a:ext cx="8499909" cy="388335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a typeface="ＭＳ Ｐゴシック" charset="0"/>
                <a:cs typeface="ＭＳ Ｐゴシック" charset="0"/>
              </a:rPr>
              <a:t>H</a:t>
            </a:r>
            <a:r>
              <a:rPr lang="en-US" dirty="0">
                <a:ea typeface="ＭＳ Ｐゴシック" charset="0"/>
                <a:cs typeface="ＭＳ Ｐゴシック" charset="0"/>
              </a:rPr>
              <a:t> is normalized vector halfway between </a:t>
            </a:r>
            <a:r>
              <a:rPr lang="en-US" b="1" dirty="0">
                <a:ea typeface="ＭＳ Ｐゴシック" charset="0"/>
                <a:cs typeface="ＭＳ Ｐゴシック" charset="0"/>
              </a:rPr>
              <a:t>L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dirty="0">
                <a:ea typeface="ＭＳ Ｐゴシック" charset="0"/>
                <a:cs typeface="ＭＳ Ｐゴシック" charset="0"/>
              </a:rPr>
              <a:t>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705100"/>
            <a:ext cx="5588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B2DD-FAF7-440B-A807-5DA9099C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92" y="2800952"/>
            <a:ext cx="3088979" cy="1405182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69C4F8-0F14-40BD-B34E-32813FA5C193}"/>
                  </a:ext>
                </a:extLst>
              </p:cNvPr>
              <p:cNvSpPr txBox="1"/>
              <p:nvPr/>
            </p:nvSpPr>
            <p:spPr>
              <a:xfrm>
                <a:off x="498971" y="5400665"/>
                <a:ext cx="5191019" cy="73866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69C4F8-0F14-40BD-B34E-32813FA5C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1" y="5400665"/>
                <a:ext cx="5191019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97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7310955" cy="1066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Phong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versus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Blinn-Phong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8538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1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A4068-A64A-4847-B5C1-79DA554A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41" y="2502568"/>
            <a:ext cx="5808970" cy="2104138"/>
          </a:xfrm>
          <a:prstGeom prst="rect">
            <a:avLst/>
          </a:prstGeom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Gouraud and Phong Shading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246" y="2191807"/>
            <a:ext cx="5369021" cy="3985155"/>
          </a:xfrm>
        </p:spPr>
        <p:txBody>
          <a:bodyPr>
            <a:normAutofit/>
          </a:bodyPr>
          <a:lstStyle/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Gouraud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vertex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shades across each polygon</a:t>
            </a:r>
          </a:p>
          <a:p>
            <a:r>
              <a:rPr lang="en-US" sz="1700" b="1" dirty="0" err="1">
                <a:ea typeface="ＭＳ Ｐゴシック" charset="0"/>
                <a:cs typeface="ＭＳ Ｐゴシック" charset="0"/>
              </a:rPr>
              <a:t>Phong</a:t>
            </a:r>
            <a:r>
              <a:rPr lang="en-US" sz="1700" b="1" dirty="0">
                <a:ea typeface="ＭＳ Ｐゴシック" charset="0"/>
                <a:cs typeface="ＭＳ Ｐゴシック" charset="0"/>
              </a:rPr>
              <a:t> shading</a:t>
            </a:r>
          </a:p>
          <a:p>
            <a:pPr lvl="1"/>
            <a:r>
              <a:rPr lang="en-US" sz="1700" dirty="0">
                <a:ea typeface="ＭＳ Ｐゴシック" charset="0"/>
              </a:rPr>
              <a:t>Find average normal at each vertex 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vertex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edges</a:t>
            </a:r>
          </a:p>
          <a:p>
            <a:pPr lvl="1"/>
            <a:r>
              <a:rPr lang="en-US" sz="1700" dirty="0">
                <a:ea typeface="ＭＳ Ｐゴシック" charset="0"/>
              </a:rPr>
              <a:t>Interpolate edge </a:t>
            </a:r>
            <a:r>
              <a:rPr lang="en-US" sz="1700" dirty="0" err="1">
                <a:ea typeface="ＭＳ Ｐゴシック" charset="0"/>
              </a:rPr>
              <a:t>normals</a:t>
            </a:r>
            <a:r>
              <a:rPr lang="en-US" sz="1700" dirty="0">
                <a:ea typeface="ＭＳ Ｐゴシック" charset="0"/>
              </a:rPr>
              <a:t> across polygon</a:t>
            </a:r>
          </a:p>
          <a:p>
            <a:pPr lvl="1"/>
            <a:r>
              <a:rPr lang="en-US" sz="1700" dirty="0">
                <a:ea typeface="ＭＳ Ｐゴシック" charset="0"/>
              </a:rPr>
              <a:t>Apply Blinn-</a:t>
            </a:r>
            <a:r>
              <a:rPr lang="en-US" sz="1700" dirty="0" err="1">
                <a:ea typeface="ＭＳ Ｐゴシック" charset="0"/>
              </a:rPr>
              <a:t>Phong</a:t>
            </a:r>
            <a:r>
              <a:rPr lang="en-US" sz="1700" dirty="0">
                <a:ea typeface="ＭＳ Ｐゴシック" charset="0"/>
              </a:rPr>
              <a:t> model at each fragment</a:t>
            </a:r>
          </a:p>
        </p:txBody>
      </p:sp>
    </p:spTree>
    <p:extLst>
      <p:ext uri="{BB962C8B-B14F-4D97-AF65-F5344CB8AC3E}">
        <p14:creationId xmlns:p14="http://schemas.microsoft.com/office/powerpoint/2010/main" val="227211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B8F-5EDE-41A5-9281-B148F44F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9300"/>
            <a:ext cx="10515600" cy="1325563"/>
          </a:xfrm>
        </p:spPr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1DCA-CD8F-46C0-A9CD-781D1A7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1289"/>
            <a:ext cx="117983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modern rendering systems, colors are computed by shader programs</a:t>
            </a:r>
          </a:p>
          <a:p>
            <a:pPr marL="0" indent="0">
              <a:buNone/>
            </a:pPr>
            <a:r>
              <a:rPr lang="en-US" dirty="0"/>
              <a:t>These shader programs run on the GPU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6931C-26C1-4AA4-B50D-706098F0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82830"/>
            <a:ext cx="5060119" cy="3798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65EC6-002A-4565-AC79-EDC7377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6" y="1299367"/>
            <a:ext cx="527385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3300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24600"/>
            <a:ext cx="381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4B25777-5640-5943-8249-8BF041589CEA}" type="slidenum">
              <a:rPr lang="es-ES" sz="1000">
                <a:latin typeface="Arial" charset="0"/>
              </a:rPr>
              <a:pPr lvl="1"/>
              <a:t>35</a:t>
            </a:fld>
            <a:endParaRPr lang="es-ES" sz="1000">
              <a:latin typeface="Arial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062" y="228600"/>
            <a:ext cx="8629838" cy="10668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Ray Tracing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239" y="1696900"/>
            <a:ext cx="3558400" cy="422682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Follow ray of light….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Can trace from an eyepoint through a pixel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See what object the ray hits…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Compute the color of the light being reflected from the hit point.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32" y="1764331"/>
            <a:ext cx="5900047" cy="3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CCA-D39C-4664-A3B7-82C30DA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Extremely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4DE0-139D-4C67-80F7-13AE9B98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simulate global visual effects such as</a:t>
            </a:r>
          </a:p>
          <a:p>
            <a:pPr lvl="1"/>
            <a:r>
              <a:rPr lang="en-US" dirty="0"/>
              <a:t>Mirror-like reflection</a:t>
            </a:r>
          </a:p>
          <a:p>
            <a:pPr lvl="1"/>
            <a:r>
              <a:rPr lang="en-US" dirty="0"/>
              <a:t>Transparency and translucency </a:t>
            </a:r>
          </a:p>
          <a:p>
            <a:pPr lvl="1"/>
            <a:r>
              <a:rPr lang="en-US" dirty="0"/>
              <a:t>Global illumination (indirect lighting and color bleeding)</a:t>
            </a:r>
          </a:p>
          <a:p>
            <a:pPr lvl="1"/>
            <a:r>
              <a:rPr lang="en-US" dirty="0"/>
              <a:t>Soft shadows….</a:t>
            </a:r>
          </a:p>
          <a:p>
            <a:pPr lvl="1"/>
            <a:r>
              <a:rPr lang="en-US" dirty="0"/>
              <a:t>And mores……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5D4D-7D3D-479D-9248-4BA65D4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45" y="3611539"/>
            <a:ext cx="4805563" cy="30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DF008-C4F9-49AF-9744-461847A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5"/>
            <a:ext cx="12192000" cy="67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7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64A40-69D6-419F-9519-8EB8E9A9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7"/>
            <a:ext cx="12192000" cy="67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E4432-B9B7-4469-87DC-109403BD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"/>
            <a:ext cx="12192000" cy="68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88" y="365127"/>
            <a:ext cx="11823712" cy="1325563"/>
          </a:xfrm>
        </p:spPr>
        <p:txBody>
          <a:bodyPr>
            <a:normAutofit/>
          </a:bodyPr>
          <a:lstStyle/>
          <a:p>
            <a:r>
              <a:rPr lang="en-US" dirty="0"/>
              <a:t>Interpolating Colors: Barycentric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88" y="1720474"/>
            <a:ext cx="10985511" cy="3670767"/>
          </a:xfrm>
        </p:spPr>
        <p:txBody>
          <a:bodyPr/>
          <a:lstStyle/>
          <a:p>
            <a:r>
              <a:rPr lang="en-US" dirty="0"/>
              <a:t>Describe location of point in a triangle in relation to the vertices</a:t>
            </a:r>
          </a:p>
          <a:p>
            <a:r>
              <a:rPr lang="en-US" dirty="0"/>
              <a:t>p=(λ</a:t>
            </a:r>
            <a:r>
              <a:rPr lang="en-US" baseline="-25000" dirty="0"/>
              <a:t>1</a:t>
            </a:r>
            <a:r>
              <a:rPr lang="en-US" dirty="0"/>
              <a:t>,λ</a:t>
            </a:r>
            <a:r>
              <a:rPr lang="en-US" baseline="-25000" dirty="0"/>
              <a:t>2 </a:t>
            </a:r>
            <a:r>
              <a:rPr lang="en-US" dirty="0"/>
              <a:t>,λ</a:t>
            </a:r>
            <a:r>
              <a:rPr lang="en-US" baseline="-25000" dirty="0"/>
              <a:t>3</a:t>
            </a:r>
            <a:r>
              <a:rPr lang="en-US" dirty="0"/>
              <a:t>) where the following are true</a:t>
            </a:r>
          </a:p>
          <a:p>
            <a:pPr lvl="1"/>
            <a:r>
              <a:rPr lang="en-US" dirty="0"/>
              <a:t>p=λ</a:t>
            </a:r>
            <a:r>
              <a:rPr lang="en-US" baseline="-25000" dirty="0"/>
              <a:t>1</a:t>
            </a:r>
            <a:r>
              <a:rPr lang="en-US" dirty="0"/>
              <a:t>a + λ</a:t>
            </a:r>
            <a:r>
              <a:rPr lang="en-US" baseline="-25000" dirty="0"/>
              <a:t>2 </a:t>
            </a:r>
            <a:r>
              <a:rPr lang="en-US" dirty="0"/>
              <a:t>b +λ</a:t>
            </a:r>
            <a:r>
              <a:rPr lang="en-US" baseline="-25000" dirty="0"/>
              <a:t>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λ</a:t>
            </a:r>
            <a:r>
              <a:rPr lang="en-US" baseline="-25000" dirty="0"/>
              <a:t>1</a:t>
            </a:r>
            <a:r>
              <a:rPr lang="en-US" dirty="0"/>
              <a:t>+λ</a:t>
            </a:r>
            <a:r>
              <a:rPr lang="en-US" baseline="-25000" dirty="0"/>
              <a:t>2 </a:t>
            </a:r>
            <a:r>
              <a:rPr lang="en-US" dirty="0"/>
              <a:t>+λ</a:t>
            </a:r>
            <a:r>
              <a:rPr lang="en-US" baseline="-25000" dirty="0"/>
              <a:t>3</a:t>
            </a:r>
            <a:r>
              <a:rPr lang="en-US" dirty="0"/>
              <a:t>= 1</a:t>
            </a:r>
          </a:p>
          <a:p>
            <a:r>
              <a:rPr lang="en-US" dirty="0"/>
              <a:t>To interpolate a color f(v) sampled at the vertices we just do:</a:t>
            </a:r>
          </a:p>
          <a:p>
            <a:pPr marL="0" lvl="1" indent="0">
              <a:spcBef>
                <a:spcPts val="1000"/>
              </a:spcBef>
              <a:buClr>
                <a:schemeClr val="accent2"/>
              </a:buClr>
              <a:buNone/>
            </a:pPr>
            <a:r>
              <a:rPr lang="en-US" b="1" dirty="0"/>
              <a:t>f(p)=λ</a:t>
            </a:r>
            <a:r>
              <a:rPr lang="en-US" b="1" baseline="-25000" dirty="0"/>
              <a:t>1</a:t>
            </a:r>
            <a:r>
              <a:rPr lang="en-US" b="1" dirty="0"/>
              <a:t>f(a) + λ</a:t>
            </a:r>
            <a:r>
              <a:rPr lang="en-US" b="1" baseline="-25000" dirty="0"/>
              <a:t>2 </a:t>
            </a:r>
            <a:r>
              <a:rPr lang="en-US" b="1" dirty="0"/>
              <a:t>f(b) +λ</a:t>
            </a:r>
            <a:r>
              <a:rPr lang="en-US" b="1" baseline="-25000" dirty="0"/>
              <a:t>3</a:t>
            </a:r>
            <a:r>
              <a:rPr lang="en-US" b="1" dirty="0"/>
              <a:t>f(c)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643305" y="4049647"/>
            <a:ext cx="3638720" cy="2557003"/>
          </a:xfrm>
          <a:prstGeom prst="triangle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27606" y="5328149"/>
            <a:ext cx="4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1169" y="3835197"/>
            <a:ext cx="4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4285" y="6289523"/>
            <a:ext cx="4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28863" y="6308207"/>
            <a:ext cx="6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470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5CAA-1D7A-4D25-B331-6F465D0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3" y="1570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Ray-Tracing: </a:t>
            </a:r>
            <a:br>
              <a:rPr lang="en-US" dirty="0"/>
            </a:br>
            <a:r>
              <a:rPr lang="en-US" dirty="0"/>
              <a:t>Computationally</a:t>
            </a:r>
            <a:br>
              <a:rPr lang="en-US" dirty="0"/>
            </a:br>
            <a:r>
              <a:rPr lang="en-US" dirty="0"/>
              <a:t>Intense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74D5F-F22E-4259-9CAD-E8D5B1F6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07" y="-39785"/>
            <a:ext cx="6145019" cy="689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5EB82-3BC1-40AB-9CAB-1C4708BF55D5}"/>
              </a:ext>
            </a:extLst>
          </p:cNvPr>
          <p:cNvSpPr txBox="1"/>
          <p:nvPr/>
        </p:nvSpPr>
        <p:spPr>
          <a:xfrm>
            <a:off x="182993" y="1641563"/>
            <a:ext cx="571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rays get generated</a:t>
            </a:r>
          </a:p>
          <a:p>
            <a:endParaRPr lang="en-US" dirty="0"/>
          </a:p>
          <a:p>
            <a:r>
              <a:rPr lang="en-US" dirty="0"/>
              <a:t>Each pixel requires multiple primary rays for anti-aliasing</a:t>
            </a:r>
          </a:p>
          <a:p>
            <a:endParaRPr lang="en-US" dirty="0"/>
          </a:p>
          <a:p>
            <a:r>
              <a:rPr lang="en-US" dirty="0"/>
              <a:t>Each hit on a surface recursively generates more rays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1EDF2-FA49-421B-BDC7-F639C81F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3" y="3651629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998CA-6522-47BE-A96A-03F43D6C2C93}"/>
              </a:ext>
            </a:extLst>
          </p:cNvPr>
          <p:cNvSpPr txBox="1"/>
          <p:nvPr/>
        </p:nvSpPr>
        <p:spPr>
          <a:xfrm>
            <a:off x="3549885" y="4544704"/>
            <a:ext cx="182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Cornell Box</a:t>
            </a:r>
            <a:br>
              <a:rPr lang="en-US" dirty="0"/>
            </a:br>
            <a:r>
              <a:rPr lang="en-US" dirty="0"/>
              <a:t>About 100,000 rays per pixel</a:t>
            </a:r>
          </a:p>
        </p:txBody>
      </p:sp>
    </p:spTree>
    <p:extLst>
      <p:ext uri="{BB962C8B-B14F-4D97-AF65-F5344CB8AC3E}">
        <p14:creationId xmlns:p14="http://schemas.microsoft.com/office/powerpoint/2010/main" val="3134920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1BDF-86FB-4F56-BFE3-B0E3625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Ray-Tracing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0D3C-C425-403A-ADC8-0F49A73A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3" y="1472328"/>
            <a:ext cx="10226722" cy="5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5F5-8443-4EB9-918F-76DDEE40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RTX: Real-Time Ray-Tracing Demo</a:t>
            </a:r>
          </a:p>
        </p:txBody>
      </p:sp>
      <p:pic>
        <p:nvPicPr>
          <p:cNvPr id="4" name="Online Media 3" title="Atomic Heart: Official GeForce RTX Real-Time Ray Tracing Demo">
            <a:hlinkClick r:id="" action="ppaction://media"/>
            <a:extLst>
              <a:ext uri="{FF2B5EF4-FFF2-40B4-BE49-F238E27FC236}">
                <a16:creationId xmlns:a16="http://schemas.microsoft.com/office/drawing/2014/main" id="{106D5038-E8D6-46C3-BE03-A26AFD1EE73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4353" y="1690690"/>
            <a:ext cx="8604947" cy="48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Barycentric Coordinates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742" t="9020" r="-2553" b="33467"/>
          <a:stretch/>
        </p:blipFill>
        <p:spPr>
          <a:xfrm>
            <a:off x="2446356" y="1837334"/>
            <a:ext cx="5937930" cy="2375065"/>
          </a:xfrm>
        </p:spPr>
      </p:pic>
      <p:sp>
        <p:nvSpPr>
          <p:cNvPr id="5" name="TextBox 4"/>
          <p:cNvSpPr txBox="1"/>
          <p:nvPr/>
        </p:nvSpPr>
        <p:spPr>
          <a:xfrm>
            <a:off x="1135244" y="4347402"/>
            <a:ext cx="77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Stanford’s </a:t>
            </a:r>
            <a:r>
              <a:rPr lang="en-US" i="1" dirty="0"/>
              <a:t>CS348b: Image Synthesis </a:t>
            </a:r>
            <a:r>
              <a:rPr lang="en-US" dirty="0"/>
              <a:t>by Matt Pharr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533" y="3843067"/>
            <a:ext cx="199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b2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632EC-70DD-4971-9BC3-8C4B27EB71A9}"/>
              </a:ext>
            </a:extLst>
          </p:cNvPr>
          <p:cNvSpPr txBox="1"/>
          <p:nvPr/>
        </p:nvSpPr>
        <p:spPr>
          <a:xfrm>
            <a:off x="220639" y="5281683"/>
            <a:ext cx="11750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Barycentric coordinates express the location of a point p as a linear combination of the coordinates of 3 vertices</a:t>
            </a:r>
          </a:p>
          <a:p>
            <a:endParaRPr lang="en-US" sz="2000" dirty="0"/>
          </a:p>
          <a:p>
            <a:r>
              <a:rPr lang="en-US" sz="2000" dirty="0"/>
              <a:t>P = (b0,b1,b2)</a:t>
            </a:r>
          </a:p>
        </p:txBody>
      </p:sp>
    </p:spTree>
    <p:extLst>
      <p:ext uri="{BB962C8B-B14F-4D97-AF65-F5344CB8AC3E}">
        <p14:creationId xmlns:p14="http://schemas.microsoft.com/office/powerpoint/2010/main" val="203315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D5E5-7D87-438D-8E69-255A36FF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1" y="-297655"/>
            <a:ext cx="10515600" cy="1325563"/>
          </a:xfrm>
        </p:spPr>
        <p:txBody>
          <a:bodyPr/>
          <a:lstStyle/>
          <a:p>
            <a:r>
              <a:rPr lang="en-US" dirty="0"/>
              <a:t>Hidden Surface Removal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289B-E0EC-4253-8BD6-1C738E88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68" y="843578"/>
            <a:ext cx="10515600" cy="6014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for objects occluded by other objects to not be seen</a:t>
            </a:r>
          </a:p>
          <a:p>
            <a:pPr marL="0" indent="0">
              <a:buNone/>
            </a:pPr>
            <a:r>
              <a:rPr lang="en-US" b="1" i="1" dirty="0"/>
              <a:t>Painters Algorithm</a:t>
            </a:r>
          </a:p>
          <a:p>
            <a:r>
              <a:rPr lang="en-US" dirty="0"/>
              <a:t>Oldest method proposed for doing hidden surface removal</a:t>
            </a:r>
          </a:p>
          <a:p>
            <a:r>
              <a:rPr lang="en-US" dirty="0"/>
              <a:t>Sort triangles by depth</a:t>
            </a:r>
          </a:p>
          <a:p>
            <a:r>
              <a:rPr lang="en-US" dirty="0"/>
              <a:t>Draw the triangles into the frame buffer in sorted order</a:t>
            </a:r>
          </a:p>
          <a:p>
            <a:pPr lvl="1"/>
            <a:r>
              <a:rPr lang="en-US" dirty="0"/>
              <a:t>Farthest to closest</a:t>
            </a:r>
          </a:p>
          <a:p>
            <a:pPr lvl="1"/>
            <a:r>
              <a:rPr lang="en-US" dirty="0"/>
              <a:t>…so closer objects are drawn over farther objects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What are some problems with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A927-514A-4E7C-A880-D9D2A6F2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49" y="4351164"/>
            <a:ext cx="5715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1315E-1A83-4515-95AC-3C8D1CF5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" y="4222021"/>
            <a:ext cx="2919483" cy="17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4BFE-9DB1-431E-8CED-B30A5869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80DC-12D5-4B4D-8098-EA6B15D1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expensive to sort….</a:t>
            </a:r>
          </a:p>
          <a:p>
            <a:r>
              <a:rPr lang="en-US" dirty="0"/>
              <a:t>Also, a single triangle can have multiple depths</a:t>
            </a:r>
          </a:p>
          <a:p>
            <a:pPr lvl="1"/>
            <a:r>
              <a:rPr lang="en-US" dirty="0"/>
              <a:t>Occlusion cycles cannot be resolved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E42F0-CBDE-47FD-908B-81CB8CFA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28" y="3522900"/>
            <a:ext cx="3190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6CA6-CDAC-4A56-8BD0-60C3070F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-75406"/>
            <a:ext cx="10515600" cy="1325563"/>
          </a:xfrm>
        </p:spPr>
        <p:txBody>
          <a:bodyPr/>
          <a:lstStyle/>
          <a:p>
            <a:r>
              <a:rPr lang="en-US" dirty="0"/>
              <a:t>Hidden Surface Removal: 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6C41-F29E-4B18-9DF1-053AD9D2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" y="975519"/>
            <a:ext cx="11737074" cy="4351338"/>
          </a:xfrm>
        </p:spPr>
        <p:txBody>
          <a:bodyPr/>
          <a:lstStyle/>
          <a:p>
            <a:r>
              <a:rPr lang="en-US" dirty="0"/>
              <a:t>In addition to the frame-buffer that stores pixel colors</a:t>
            </a:r>
          </a:p>
          <a:p>
            <a:r>
              <a:rPr lang="en-US" dirty="0"/>
              <a:t>Keep a Z-Buffer that stores pixel depth</a:t>
            </a:r>
          </a:p>
          <a:p>
            <a:pPr lvl="1"/>
            <a:r>
              <a:rPr lang="en-US" dirty="0"/>
              <a:t>For each fragment (</a:t>
            </a:r>
            <a:r>
              <a:rPr lang="en-US" dirty="0" err="1"/>
              <a:t>x,y</a:t>
            </a:r>
            <a:r>
              <a:rPr lang="en-US" dirty="0"/>
              <a:t>) we process check if it is closer than frame-buffer pixel</a:t>
            </a:r>
          </a:p>
          <a:p>
            <a:pPr lvl="1"/>
            <a:r>
              <a:rPr lang="en-US" dirty="0"/>
              <a:t>If so, update frame-buffer and Z-Buffer values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0EA37-795C-4108-B09B-3457A3E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97" y="2927137"/>
            <a:ext cx="1326012" cy="34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97A85-53F0-4428-91E3-CD596A5E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90" y="2878782"/>
            <a:ext cx="2207169" cy="3450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EBC1E-CF91-4596-9510-3D446EAC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40" y="2975490"/>
            <a:ext cx="2448906" cy="33539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17E7565-2927-46C1-B3C5-5D31D71DB112}"/>
              </a:ext>
            </a:extLst>
          </p:cNvPr>
          <p:cNvSpPr/>
          <p:nvPr/>
        </p:nvSpPr>
        <p:spPr>
          <a:xfrm>
            <a:off x="1760561" y="3944203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3FAA06-D384-408E-9508-322647F5118B}"/>
              </a:ext>
            </a:extLst>
          </p:cNvPr>
          <p:cNvSpPr/>
          <p:nvPr/>
        </p:nvSpPr>
        <p:spPr>
          <a:xfrm>
            <a:off x="5809397" y="3912169"/>
            <a:ext cx="791570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2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6248400" cy="10668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Shading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300" y="1529590"/>
            <a:ext cx="11645900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ea typeface="ＭＳ Ｐゴシック" charset="0"/>
                <a:cs typeface="ＭＳ Ｐゴシック" charset="0"/>
              </a:rPr>
              <a:t>Shading</a:t>
            </a:r>
            <a:r>
              <a:rPr lang="en-US" dirty="0">
                <a:ea typeface="ＭＳ Ｐゴシック" charset="0"/>
                <a:cs typeface="ＭＳ Ｐゴシック" charset="0"/>
              </a:rPr>
              <a:t> refers to the process of determining the color for a pixel (or vertex…or polygon) during the rendering process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03917-6107-45FA-A66B-43F76991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60" y="2370379"/>
            <a:ext cx="1335140" cy="133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363F5-BCB0-4CB6-8D18-9EB13653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20" y="2128774"/>
            <a:ext cx="2347163" cy="1761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7B19A-D7BD-4951-9E2F-62D02B28AF64}"/>
              </a:ext>
            </a:extLst>
          </p:cNvPr>
          <p:cNvSpPr txBox="1"/>
          <p:nvPr/>
        </p:nvSpPr>
        <p:spPr>
          <a:xfrm>
            <a:off x="711200" y="3890671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draw sphere using the same red for each pixel…we get something that is not realistic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8692-D948-4B88-BEEA-3E89998279FA}"/>
              </a:ext>
            </a:extLst>
          </p:cNvPr>
          <p:cNvSpPr txBox="1"/>
          <p:nvPr/>
        </p:nvSpPr>
        <p:spPr>
          <a:xfrm>
            <a:off x="5765800" y="3995678"/>
            <a:ext cx="405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model how light is reflected from the surface in the real world….</a:t>
            </a:r>
          </a:p>
          <a:p>
            <a:endParaRPr lang="en-US" dirty="0"/>
          </a:p>
          <a:p>
            <a:r>
              <a:rPr lang="en-US" dirty="0"/>
              <a:t>The most common model is the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Repflection</a:t>
            </a:r>
            <a:r>
              <a:rPr lang="en-US" dirty="0"/>
              <a:t> model</a:t>
            </a:r>
          </a:p>
          <a:p>
            <a:endParaRPr lang="en-US" dirty="0"/>
          </a:p>
          <a:p>
            <a:r>
              <a:rPr lang="en-US" dirty="0"/>
              <a:t>Created 40 years ago…still widely used</a:t>
            </a:r>
          </a:p>
          <a:p>
            <a:endParaRPr lang="en-US" dirty="0"/>
          </a:p>
          <a:p>
            <a:r>
              <a:rPr lang="en-US" dirty="0"/>
              <a:t>Though more physically correct reflection models are starting to be used more</a:t>
            </a:r>
          </a:p>
        </p:txBody>
      </p:sp>
    </p:spTree>
    <p:extLst>
      <p:ext uri="{BB962C8B-B14F-4D97-AF65-F5344CB8AC3E}">
        <p14:creationId xmlns:p14="http://schemas.microsoft.com/office/powerpoint/2010/main" val="1099670108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SampleSlides</Template>
  <TotalTime>14261</TotalTime>
  <Words>1173</Words>
  <Application>Microsoft Office PowerPoint</Application>
  <PresentationFormat>Widescreen</PresentationFormat>
  <Paragraphs>271</Paragraphs>
  <Slides>42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</vt:lpstr>
      <vt:lpstr>Cambria Math</vt:lpstr>
      <vt:lpstr>Comic Sans MS</vt:lpstr>
      <vt:lpstr>Lato</vt:lpstr>
      <vt:lpstr>Lato Medium</vt:lpstr>
      <vt:lpstr>Times New Roman</vt:lpstr>
      <vt:lpstr>SampleSlides</vt:lpstr>
      <vt:lpstr>PowerPoint Presentation</vt:lpstr>
      <vt:lpstr>Rendering: Rasterization</vt:lpstr>
      <vt:lpstr>Rasterization: 3D Graphics Pipeline</vt:lpstr>
      <vt:lpstr>Interpolating Colors: Barycentric Coordinates</vt:lpstr>
      <vt:lpstr>Barycentric Coordinates</vt:lpstr>
      <vt:lpstr>Hidden Surface Removal</vt:lpstr>
      <vt:lpstr>Painter’s Algorithm</vt:lpstr>
      <vt:lpstr>Hidden Surface Removal: Z-Buffer</vt:lpstr>
      <vt:lpstr>Shading</vt:lpstr>
      <vt:lpstr>Phong Reflectance Model</vt:lpstr>
      <vt:lpstr>Shading</vt:lpstr>
      <vt:lpstr>Scattering </vt:lpstr>
      <vt:lpstr>Rendering Equation</vt:lpstr>
      <vt:lpstr>Global Effects</vt:lpstr>
      <vt:lpstr>Local vs Global Illumination</vt:lpstr>
      <vt:lpstr>Light-Material Interaction</vt:lpstr>
      <vt:lpstr>Light Sources</vt:lpstr>
      <vt:lpstr>Simple Light Source Models</vt:lpstr>
      <vt:lpstr>Surface Types</vt:lpstr>
      <vt:lpstr>The Phong Reflection Model</vt:lpstr>
      <vt:lpstr>Modeling a Lambertian Surface – Diffuse Reflection</vt:lpstr>
      <vt:lpstr>Modeling a Ideal Reflector – Specular Reflection</vt:lpstr>
      <vt:lpstr>Specular Reflection</vt:lpstr>
      <vt:lpstr>Specular Reflection</vt:lpstr>
      <vt:lpstr>Ambient Light</vt:lpstr>
      <vt:lpstr>Distance Terms</vt:lpstr>
      <vt:lpstr>Light Sources</vt:lpstr>
      <vt:lpstr>Material Properties</vt:lpstr>
      <vt:lpstr>Phong Reflectance Model</vt:lpstr>
      <vt:lpstr>Blinn-Phong Reflectance Model</vt:lpstr>
      <vt:lpstr>The Halfway Vector</vt:lpstr>
      <vt:lpstr>Phong versus Blinn-Phong</vt:lpstr>
      <vt:lpstr>Gouraud and Phong Shading</vt:lpstr>
      <vt:lpstr>Shaders</vt:lpstr>
      <vt:lpstr>Ray Tracing </vt:lpstr>
      <vt:lpstr>Ray Tracing: Extremely Flexible</vt:lpstr>
      <vt:lpstr>PowerPoint Presentation</vt:lpstr>
      <vt:lpstr>PowerPoint Presentation</vt:lpstr>
      <vt:lpstr>PowerPoint Presentation</vt:lpstr>
      <vt:lpstr>Ray-Tracing:  Computationally Intense</vt:lpstr>
      <vt:lpstr>Real-Time Ray-Tracing</vt:lpstr>
      <vt:lpstr>NVIDIA RTX: Real-Time Ray-Tracing Demo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Schumacher;shaffer1@illinois.edu</dc:creator>
  <cp:lastModifiedBy>Eric Shaffer</cp:lastModifiedBy>
  <cp:revision>122</cp:revision>
  <dcterms:created xsi:type="dcterms:W3CDTF">2017-05-11T14:02:37Z</dcterms:created>
  <dcterms:modified xsi:type="dcterms:W3CDTF">2020-02-05T19:24:53Z</dcterms:modified>
</cp:coreProperties>
</file>